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64" r:id="rId4"/>
    <p:sldId id="259" r:id="rId5"/>
    <p:sldId id="261" r:id="rId6"/>
    <p:sldId id="263" r:id="rId7"/>
    <p:sldId id="266" r:id="rId8"/>
    <p:sldId id="275" r:id="rId9"/>
    <p:sldId id="276" r:id="rId10"/>
    <p:sldId id="262" r:id="rId11"/>
    <p:sldId id="265" r:id="rId12"/>
    <p:sldId id="277" r:id="rId13"/>
    <p:sldId id="267" r:id="rId14"/>
    <p:sldId id="273" r:id="rId15"/>
    <p:sldId id="269" r:id="rId16"/>
    <p:sldId id="271" r:id="rId17"/>
    <p:sldId id="274" r:id="rId18"/>
    <p:sldId id="272" r:id="rId19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53" autoAdjust="0"/>
    <p:restoredTop sz="94660"/>
  </p:normalViewPr>
  <p:slideViewPr>
    <p:cSldViewPr>
      <p:cViewPr>
        <p:scale>
          <a:sx n="114" d="100"/>
          <a:sy n="114" d="100"/>
        </p:scale>
        <p:origin x="-147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621CC0F-45D3-4240-B564-FA29DF557508}" type="datetimeFigureOut">
              <a:rPr lang="de-CH"/>
              <a:pPr>
                <a:defRPr/>
              </a:pPr>
              <a:t>11.11.2016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D0F38623-8FAE-4230-8C9E-781694AEC7D9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9128767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0677C0-B56E-4E1D-BEA0-B2DAB325CAF8}" type="datetimeFigureOut">
              <a:rPr lang="de-CH"/>
              <a:pPr>
                <a:defRPr/>
              </a:pPr>
              <a:t>11.11.2016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AE215A-7423-4277-876D-A6391D246ACA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67355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CH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Thema der Präsentation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38100" y="6372225"/>
            <a:ext cx="985838" cy="365125"/>
          </a:xfrm>
        </p:spPr>
        <p:txBody>
          <a:bodyPr/>
          <a:lstStyle>
            <a:lvl1pPr>
              <a:defRPr lang="de-CH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CH" dirty="0" smtClean="0"/>
              <a:t>Folie </a:t>
            </a:r>
            <a:fld id="{B165673D-1987-403B-A467-317A89000271}" type="slidenum">
              <a:rPr lang="de-CH" smtClean="0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10589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Thema der Präsentation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34925" y="6373813"/>
            <a:ext cx="9858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 smtClean="0"/>
              <a:t>Folie </a:t>
            </a:r>
            <a:fld id="{8A7EE99D-F3D9-4C41-B96B-E7D05FA59FAF}" type="slidenum">
              <a:rPr lang="de-CH" smtClean="0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7853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3708400" y="6376988"/>
            <a:ext cx="25193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Thema der Präsentation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34925" y="6373813"/>
            <a:ext cx="9858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 smtClean="0"/>
              <a:t>Folie </a:t>
            </a:r>
            <a:fld id="{71511198-AD71-45A4-A640-FBA88DA77D0F}" type="slidenum">
              <a:rPr lang="de-CH" smtClean="0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295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 b="1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 smtClean="0"/>
              <a:t>Thema der Präsentation</a:t>
            </a:r>
            <a:endParaRPr lang="de-CH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34925" y="6373813"/>
            <a:ext cx="9858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 smtClean="0"/>
              <a:t>Folie </a:t>
            </a:r>
            <a:fld id="{30B73DF7-3E61-4A12-9FEC-338F247EBDF4}" type="slidenum">
              <a:rPr lang="de-CH" smtClean="0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3470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Thema der Präsentation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34925" y="6373813"/>
            <a:ext cx="9858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 smtClean="0"/>
              <a:t>Folie </a:t>
            </a:r>
            <a:fld id="{4BDEFB0D-E746-4CF2-A713-05A82378FBA1}" type="slidenum">
              <a:rPr lang="de-CH" smtClean="0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8254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 b="1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Thema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34925" y="6373813"/>
            <a:ext cx="9858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 smtClean="0"/>
              <a:t>Folie </a:t>
            </a:r>
            <a:fld id="{886A4F22-31DA-474D-A77D-C8765199B015}" type="slidenum">
              <a:rPr lang="de-CH" smtClean="0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383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 b="1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Thema der Präsentation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34925" y="6373813"/>
            <a:ext cx="9858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 smtClean="0"/>
              <a:t>Folie </a:t>
            </a:r>
            <a:fld id="{2444D546-4A62-412E-B671-71CF2835FB57}" type="slidenum">
              <a:rPr lang="de-CH" smtClean="0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804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Thema der Präsentation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34925" y="6373813"/>
            <a:ext cx="9858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 smtClean="0"/>
              <a:t>Folie </a:t>
            </a:r>
            <a:fld id="{2B3AF7DC-E211-4680-9A3C-F60BFEEE6E08}" type="slidenum">
              <a:rPr lang="de-CH" smtClean="0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0492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Thema der Präsentation</a:t>
            </a:r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34925" y="6373813"/>
            <a:ext cx="9858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 smtClean="0"/>
              <a:t>Folie </a:t>
            </a:r>
            <a:fld id="{D39754ED-F567-4477-95EB-2B8FEB7936B4}" type="slidenum">
              <a:rPr lang="de-CH" smtClean="0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5524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Thema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34925" y="6373813"/>
            <a:ext cx="9858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 smtClean="0"/>
              <a:t>Folie </a:t>
            </a:r>
            <a:fld id="{73259F94-9628-4585-81C3-D85C96C2CC5B}" type="slidenum">
              <a:rPr lang="de-CH" smtClean="0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11782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CH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Thema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34925" y="6373813"/>
            <a:ext cx="9858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 smtClean="0"/>
              <a:t>Folie </a:t>
            </a:r>
            <a:fld id="{9B92A9E3-BF1D-4BFC-BB51-D2A703262DD7}" type="slidenum">
              <a:rPr lang="de-CH" smtClean="0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305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7150" y="6373813"/>
            <a:ext cx="985838" cy="365125"/>
          </a:xfrm>
          <a:prstGeom prst="rect">
            <a:avLst/>
          </a:prstGeom>
        </p:spPr>
        <p:txBody>
          <a:bodyPr anchor="ctr"/>
          <a:lstStyle>
            <a:lvl1pPr>
              <a:defRPr lang="de-CH" sz="1200">
                <a:solidFill>
                  <a:schemeClr val="bg1">
                    <a:lumMod val="50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de-CH" dirty="0" smtClean="0"/>
              <a:t>Folie </a:t>
            </a:r>
            <a:fld id="{79ED928F-F9D3-4539-8B8F-0D0DEFAAE079}" type="slidenum">
              <a:rPr lang="de-CH" smtClean="0"/>
              <a:pPr>
                <a:defRPr/>
              </a:pPr>
              <a:t>‹Nr.›</a:t>
            </a:fld>
            <a:endParaRPr lang="de-CH" dirty="0"/>
          </a:p>
        </p:txBody>
      </p:sp>
      <p:pic>
        <p:nvPicPr>
          <p:cNvPr id="1027" name="Grafik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6454775"/>
            <a:ext cx="2157412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  <a:endParaRPr lang="de-CH" dirty="0" smtClean="0"/>
          </a:p>
        </p:txBody>
      </p:sp>
      <p:sp>
        <p:nvSpPr>
          <p:cNvPr id="102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700338" y="6356350"/>
            <a:ext cx="2519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CH" dirty="0"/>
              <a:t>Thema der Präsentation</a:t>
            </a:r>
          </a:p>
        </p:txBody>
      </p:sp>
      <p:sp>
        <p:nvSpPr>
          <p:cNvPr id="8" name="Fußzeilenplatzhalter 4"/>
          <p:cNvSpPr txBox="1">
            <a:spLocks/>
          </p:cNvSpPr>
          <p:nvPr/>
        </p:nvSpPr>
        <p:spPr>
          <a:xfrm>
            <a:off x="827088" y="6376988"/>
            <a:ext cx="792162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CH" dirty="0"/>
              <a:t>ALW</a:t>
            </a:r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6327775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flipV="1">
            <a:off x="827088" y="6381750"/>
            <a:ext cx="0" cy="287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V="1">
            <a:off x="6732588" y="6418263"/>
            <a:ext cx="0" cy="287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V="1">
            <a:off x="1619250" y="6381750"/>
            <a:ext cx="0" cy="287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Com 55 Roman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Com 55 Roman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Com 55 Roman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Com 55 Roman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Com 55 Roman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Com 55 Roman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Com 55 Roman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Com 55 Roman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nfo@amicus.ch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doris.buergi@vd.so.ch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oris.buergi@vd.so.ch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ctrTitle"/>
          </p:nvPr>
        </p:nvSpPr>
        <p:spPr>
          <a:xfrm>
            <a:off x="721804" y="2420888"/>
            <a:ext cx="7772400" cy="1470025"/>
          </a:xfrm>
        </p:spPr>
        <p:txBody>
          <a:bodyPr/>
          <a:lstStyle/>
          <a:p>
            <a:pPr algn="ctr" eaLnBrk="1" hangingPunct="1"/>
            <a:r>
              <a:rPr lang="de-CH" sz="3200" dirty="0" smtClean="0"/>
              <a:t>AMICUS – Zahlen und Fakten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CH" b="1" dirty="0"/>
              <a:t>V</a:t>
            </a:r>
            <a:r>
              <a:rPr lang="de-CH" dirty="0"/>
              <a:t>erband des </a:t>
            </a:r>
            <a:r>
              <a:rPr lang="de-CH" b="1" dirty="0"/>
              <a:t>G</a:t>
            </a:r>
            <a:r>
              <a:rPr lang="de-CH" dirty="0"/>
              <a:t>emeindepersonals des Kantons Solothurn </a:t>
            </a:r>
            <a:r>
              <a:rPr lang="de-CH" dirty="0" smtClean="0"/>
              <a:t>VGSo</a:t>
            </a:r>
          </a:p>
          <a:p>
            <a:pPr fontAlgn="auto">
              <a:spcAft>
                <a:spcPts val="0"/>
              </a:spcAft>
              <a:defRPr/>
            </a:pPr>
            <a:r>
              <a:rPr lang="de-CH" dirty="0" smtClean="0"/>
              <a:t/>
            </a:r>
            <a:br>
              <a:rPr lang="de-CH" dirty="0" smtClean="0"/>
            </a:br>
            <a:r>
              <a:rPr lang="de-CH" dirty="0"/>
              <a:t>S</a:t>
            </a:r>
            <a:r>
              <a:rPr lang="de-CH" dirty="0" smtClean="0"/>
              <a:t>olothurn, 11.11.2016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Folie </a:t>
            </a:r>
            <a:fld id="{3A16AE06-CC1B-4993-BA3C-26C8EC683C4B}" type="slidenum">
              <a:rPr smtClean="0"/>
              <a:pPr>
                <a:defRPr/>
              </a:pPr>
              <a:t>1</a:t>
            </a:fld>
            <a:endParaRPr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Amicus</a:t>
            </a:r>
            <a:endParaRPr lang="de-CH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663"/>
            <a:ext cx="2664296" cy="208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28975" indent="-3228975" algn="ctr">
              <a:tabLst>
                <a:tab pos="3228975" algn="l"/>
              </a:tabLst>
            </a:pPr>
            <a:r>
              <a:rPr lang="de-CH" dirty="0" smtClean="0"/>
              <a:t>AMICUS – </a:t>
            </a:r>
            <a:r>
              <a:rPr lang="de-CH" b="0" dirty="0" smtClean="0"/>
              <a:t>Fakten: </a:t>
            </a:r>
            <a:r>
              <a:rPr lang="de-CH" dirty="0"/>
              <a:t>Datenqualität </a:t>
            </a:r>
            <a:endParaRPr lang="de-CH" dirty="0" smtClean="0"/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dirty="0" smtClean="0"/>
              <a:t>Wichtig für verschiedene Amtsstellen:</a:t>
            </a:r>
          </a:p>
          <a:p>
            <a:pPr lvl="1"/>
            <a:r>
              <a:rPr lang="de-CH" sz="1800" dirty="0" smtClean="0"/>
              <a:t>Für die Gemeinden:</a:t>
            </a:r>
          </a:p>
          <a:p>
            <a:pPr lvl="2"/>
            <a:r>
              <a:rPr lang="de-CH" sz="1600" dirty="0" smtClean="0"/>
              <a:t>Abgabeneinzug / Verrechnung des ALW an die Gemeinden</a:t>
            </a:r>
          </a:p>
          <a:p>
            <a:pPr lvl="2"/>
            <a:r>
              <a:rPr lang="de-CH" sz="1600" dirty="0" smtClean="0"/>
              <a:t>Nutzung bei der Anwendung in anderen </a:t>
            </a:r>
            <a:r>
              <a:rPr lang="de-CH" sz="1600" dirty="0"/>
              <a:t>S</a:t>
            </a:r>
            <a:r>
              <a:rPr lang="de-CH" sz="1600" dirty="0" smtClean="0"/>
              <a:t>ystemen (</a:t>
            </a:r>
            <a:r>
              <a:rPr lang="de-CH" sz="1600" dirty="0"/>
              <a:t>S</a:t>
            </a:r>
            <a:r>
              <a:rPr lang="de-CH" sz="1600" dirty="0" smtClean="0"/>
              <a:t>chnittstellen)</a:t>
            </a:r>
          </a:p>
          <a:p>
            <a:pPr lvl="1"/>
            <a:r>
              <a:rPr lang="de-CH" sz="1800" dirty="0" smtClean="0"/>
              <a:t>Der verantwortliche Hundehalter wird anlässlich des Vollzuges identifiziert:</a:t>
            </a:r>
          </a:p>
          <a:p>
            <a:pPr lvl="2"/>
            <a:r>
              <a:rPr lang="de-CH" sz="1600" dirty="0" smtClean="0"/>
              <a:t>Tierseuchengesetzgebung (Import/Export)</a:t>
            </a:r>
          </a:p>
          <a:p>
            <a:pPr lvl="2"/>
            <a:r>
              <a:rPr lang="de-CH" sz="1600" dirty="0" smtClean="0"/>
              <a:t>Tierschutzgesetzgebung</a:t>
            </a:r>
          </a:p>
          <a:p>
            <a:pPr lvl="2"/>
            <a:r>
              <a:rPr lang="de-CH" sz="1600" dirty="0" smtClean="0"/>
              <a:t>Hundegesetzgebung (Beissvorfälle und Bewilligungspflicht)</a:t>
            </a:r>
          </a:p>
          <a:p>
            <a:pPr lvl="1"/>
            <a:endParaRPr lang="de-CH" sz="1800" dirty="0"/>
          </a:p>
          <a:p>
            <a:r>
              <a:rPr lang="de-CH" sz="2000" b="1" dirty="0" smtClean="0"/>
              <a:t>Chance</a:t>
            </a:r>
            <a:r>
              <a:rPr lang="de-CH" sz="2000" dirty="0" smtClean="0"/>
              <a:t>: Alle Amtsstellen können Daten selber korrigieren oder korrigieren lassen, damit steigt die Datenqualität.</a:t>
            </a:r>
          </a:p>
          <a:p>
            <a:endParaRPr lang="de-CH" sz="2000" dirty="0" smtClean="0"/>
          </a:p>
          <a:p>
            <a:endParaRPr lang="de-CH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Amicus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Folie </a:t>
            </a:r>
            <a:fld id="{1C6A9496-A6B4-4336-A24D-ABCEE02C1469}" type="slidenum">
              <a:rPr smtClean="0"/>
              <a:pPr>
                <a:defRPr/>
              </a:pPr>
              <a:t>10</a:t>
            </a:fld>
            <a:endParaRPr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1224136" cy="95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32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28975" indent="-3228975" algn="ctr">
              <a:tabLst>
                <a:tab pos="3228975" algn="l"/>
              </a:tabLst>
            </a:pPr>
            <a:r>
              <a:rPr lang="de-CH" dirty="0" smtClean="0"/>
              <a:t>AMICUS – </a:t>
            </a:r>
            <a:r>
              <a:rPr lang="de-CH" b="0" dirty="0" smtClean="0"/>
              <a:t>Fakten: </a:t>
            </a:r>
            <a:r>
              <a:rPr lang="de-CH" dirty="0" smtClean="0"/>
              <a:t>Ziele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dirty="0" smtClean="0"/>
              <a:t>Möglichst wenig fehlerhafte Datensätze in Amicus für den jährlichen Abgabeneinzug am 1. April </a:t>
            </a:r>
          </a:p>
          <a:p>
            <a:r>
              <a:rPr lang="de-CH" sz="2000" dirty="0" smtClean="0"/>
              <a:t>Hängt vor allem vom Hundehalter ab: Erledigt er seine Pflicht nicht, sind unsere Chancen für eine gute Datenqualität beschränkt. Das ist nicht neu…..</a:t>
            </a:r>
          </a:p>
          <a:p>
            <a:r>
              <a:rPr lang="de-CH" sz="2000" dirty="0" smtClean="0"/>
              <a:t>Hängt aber auch vom Vollzug in der ganzen Schweiz ab.</a:t>
            </a:r>
          </a:p>
          <a:p>
            <a:endParaRPr lang="de-CH" sz="2000" dirty="0" smtClean="0"/>
          </a:p>
          <a:p>
            <a:r>
              <a:rPr lang="de-CH" sz="2000" dirty="0" smtClean="0"/>
              <a:t>Inkasso der Abgaben gestützt auf die Daten in Amicus ab 2017</a:t>
            </a:r>
          </a:p>
          <a:p>
            <a:endParaRPr lang="de-CH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Amicus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Folie </a:t>
            </a:r>
            <a:fld id="{1C6A9496-A6B4-4336-A24D-ABCEE02C1469}" type="slidenum">
              <a:rPr smtClean="0"/>
              <a:pPr>
                <a:defRPr/>
              </a:pPr>
              <a:t>11</a:t>
            </a:fld>
            <a:endParaRPr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183880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28975" indent="-3228975" algn="ctr">
              <a:tabLst>
                <a:tab pos="3228975" algn="l"/>
              </a:tabLst>
            </a:pPr>
            <a:r>
              <a:rPr lang="de-CH" dirty="0" smtClean="0"/>
              <a:t>AMICUS – </a:t>
            </a:r>
            <a:r>
              <a:rPr lang="de-CH" b="0" dirty="0" smtClean="0"/>
              <a:t>Abgaben: </a:t>
            </a:r>
            <a:r>
              <a:rPr lang="de-CH" dirty="0"/>
              <a:t>E</a:t>
            </a:r>
            <a:r>
              <a:rPr lang="de-CH" dirty="0" smtClean="0"/>
              <a:t>inzug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000" b="1" dirty="0" smtClean="0"/>
              <a:t>Wichtige Grundvoraussetzung</a:t>
            </a:r>
            <a:r>
              <a:rPr lang="de-CH" sz="2000" dirty="0" smtClean="0"/>
              <a:t>: </a:t>
            </a:r>
          </a:p>
          <a:p>
            <a:pPr marL="0" indent="0">
              <a:buNone/>
            </a:pPr>
            <a:r>
              <a:rPr lang="de-CH" sz="2000" dirty="0" smtClean="0"/>
              <a:t>Beim Umzug von Personen sind die Daten in Amicus</a:t>
            </a:r>
            <a:r>
              <a:rPr lang="de-CH" sz="2000" dirty="0"/>
              <a:t> </a:t>
            </a:r>
            <a:r>
              <a:rPr lang="de-CH" sz="2000" dirty="0" smtClean="0"/>
              <a:t>laufend konsequent angepasst.</a:t>
            </a:r>
          </a:p>
          <a:p>
            <a:pPr marL="0" indent="0">
              <a:buNone/>
            </a:pPr>
            <a:r>
              <a:rPr lang="de-CH" sz="2000" dirty="0" smtClean="0"/>
              <a:t>ALW:</a:t>
            </a:r>
          </a:p>
          <a:p>
            <a:r>
              <a:rPr lang="de-CH" sz="2000" dirty="0" smtClean="0"/>
              <a:t>Information an Hundehalter </a:t>
            </a:r>
            <a:r>
              <a:rPr lang="de-CH" sz="2000" dirty="0"/>
              <a:t>via Homepage und Merkblatt zum </a:t>
            </a:r>
            <a:r>
              <a:rPr lang="de-CH" sz="2000" dirty="0" smtClean="0"/>
              <a:t>Abgeben </a:t>
            </a:r>
            <a:r>
              <a:rPr lang="de-CH" sz="2000" dirty="0"/>
              <a:t>durch die </a:t>
            </a:r>
            <a:r>
              <a:rPr lang="de-CH" sz="2000" dirty="0" smtClean="0"/>
              <a:t>Gemeinden.</a:t>
            </a:r>
          </a:p>
          <a:p>
            <a:pPr marL="0" indent="0">
              <a:buNone/>
            </a:pPr>
            <a:r>
              <a:rPr lang="de-CH" sz="2000" dirty="0" smtClean="0"/>
              <a:t>Details für den </a:t>
            </a:r>
            <a:r>
              <a:rPr lang="de-CH" sz="2000" dirty="0"/>
              <a:t>E</a:t>
            </a:r>
            <a:r>
              <a:rPr lang="de-CH" sz="2000" dirty="0" smtClean="0"/>
              <a:t>inzug folgen:</a:t>
            </a:r>
          </a:p>
          <a:p>
            <a:pPr marL="0" indent="0">
              <a:buNone/>
            </a:pPr>
            <a:r>
              <a:rPr lang="de-CH" sz="2000" b="1" dirty="0" smtClean="0"/>
              <a:t>Prinzip</a:t>
            </a:r>
            <a:r>
              <a:rPr lang="de-CH" sz="2000" dirty="0" smtClean="0"/>
              <a:t>:</a:t>
            </a:r>
          </a:p>
          <a:p>
            <a:r>
              <a:rPr lang="de-CH" sz="2000" dirty="0" smtClean="0"/>
              <a:t>Einzug/Rechnungsstellung gestützt auf die Daten am 1. April.</a:t>
            </a:r>
          </a:p>
          <a:p>
            <a:r>
              <a:rPr lang="de-CH" sz="2000" dirty="0" smtClean="0"/>
              <a:t>Liste vorgängig an die Gemeinden, um Korrekturbedarf zu klären und durchzuführen.</a:t>
            </a:r>
          </a:p>
          <a:p>
            <a:r>
              <a:rPr lang="de-CH" sz="2000" dirty="0" smtClean="0"/>
              <a:t>Anschliessend Rechnung vom ALW an die Gemeinden mit langer Zahlungsfrist.</a:t>
            </a:r>
          </a:p>
          <a:p>
            <a:endParaRPr lang="de-CH" sz="2000" dirty="0" smtClean="0"/>
          </a:p>
          <a:p>
            <a:endParaRPr lang="de-CH" sz="20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Amicus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Folie </a:t>
            </a:r>
            <a:fld id="{1C6A9496-A6B4-4336-A24D-ABCEE02C1469}" type="slidenum">
              <a:rPr smtClean="0"/>
              <a:pPr>
                <a:defRPr/>
              </a:pPr>
              <a:t>12</a:t>
            </a:fld>
            <a:endParaRPr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1083673" cy="84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58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28975" indent="-3228975" algn="ctr">
              <a:tabLst>
                <a:tab pos="3228975" algn="l"/>
              </a:tabLst>
            </a:pPr>
            <a:r>
              <a:rPr lang="de-CH" dirty="0" smtClean="0"/>
              <a:t>AMICUS – </a:t>
            </a:r>
            <a:r>
              <a:rPr lang="de-CH" b="0" dirty="0" smtClean="0"/>
              <a:t>Fakten: </a:t>
            </a:r>
            <a:r>
              <a:rPr lang="de-CH" dirty="0" smtClean="0"/>
              <a:t>Grundlagen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i="1" dirty="0" smtClean="0"/>
              <a:t>Gesetzliche Grundlagen</a:t>
            </a:r>
            <a:r>
              <a:rPr lang="de-CH" sz="2000" dirty="0" smtClean="0"/>
              <a:t> </a:t>
            </a:r>
            <a:br>
              <a:rPr lang="de-CH" sz="2000" dirty="0" smtClean="0"/>
            </a:br>
            <a:r>
              <a:rPr lang="de-CH" sz="2000" dirty="0" smtClean="0"/>
              <a:t>werden zur Zeit angepasst, insbesondere bezüglich Zuständigkeiten und Datenschutzbestimmungen.</a:t>
            </a:r>
          </a:p>
          <a:p>
            <a:pPr lvl="1"/>
            <a:r>
              <a:rPr lang="de-CH" sz="2000" dirty="0" smtClean="0"/>
              <a:t>Mit etwas grosszügiger </a:t>
            </a:r>
            <a:r>
              <a:rPr lang="de-CH" sz="2000" i="1" dirty="0" smtClean="0"/>
              <a:t>Auslegung </a:t>
            </a:r>
            <a:r>
              <a:rPr lang="de-CH" sz="2000" dirty="0" smtClean="0"/>
              <a:t>ist der Ablauf bereits in der geltenden Gesetzgebung abgedeckt.</a:t>
            </a:r>
          </a:p>
          <a:p>
            <a:pPr lvl="1"/>
            <a:r>
              <a:rPr lang="de-CH" sz="2000" i="1" dirty="0" smtClean="0"/>
              <a:t>Hundehalter</a:t>
            </a:r>
            <a:r>
              <a:rPr lang="de-CH" sz="2000" dirty="0" smtClean="0"/>
              <a:t> haben bereits heute Pflichten. Erfüllen sie ihre Pflicht nach der heute geltenden Gesetzgebung nicht, leidet die Datenqualität.</a:t>
            </a:r>
          </a:p>
          <a:p>
            <a:r>
              <a:rPr lang="de-CH" sz="2000" dirty="0" smtClean="0"/>
              <a:t>Auf der Datenbank werden die </a:t>
            </a:r>
            <a:r>
              <a:rPr lang="de-CH" sz="2000" i="1" dirty="0" smtClean="0"/>
              <a:t>Hilfsmittel für den Vollzug </a:t>
            </a:r>
            <a:r>
              <a:rPr lang="de-CH" sz="2000" dirty="0" smtClean="0"/>
              <a:t>laufend verfeinert.</a:t>
            </a:r>
          </a:p>
          <a:p>
            <a:r>
              <a:rPr lang="de-CH" sz="2000" i="1" dirty="0" smtClean="0"/>
              <a:t>Schnittstellenproblematik</a:t>
            </a:r>
            <a:r>
              <a:rPr lang="de-CH" sz="2000" dirty="0" smtClean="0"/>
              <a:t> zur Gemeinde-Software wird von den zuständigen </a:t>
            </a:r>
            <a:r>
              <a:rPr lang="de-CH" sz="2000" dirty="0"/>
              <a:t>S</a:t>
            </a:r>
            <a:r>
              <a:rPr lang="de-CH" sz="2000" dirty="0" smtClean="0"/>
              <a:t>pezialisten bearbeitet.</a:t>
            </a:r>
          </a:p>
          <a:p>
            <a:endParaRPr lang="de-CH" sz="20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Amicus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Folie </a:t>
            </a:r>
            <a:fld id="{1C6A9496-A6B4-4336-A24D-ABCEE02C1469}" type="slidenum">
              <a:rPr smtClean="0"/>
              <a:pPr>
                <a:defRPr/>
              </a:pPr>
              <a:t>13</a:t>
            </a:fld>
            <a:endParaRPr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1083673" cy="84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2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28975" indent="-3228975" algn="ctr">
              <a:tabLst>
                <a:tab pos="3228975" algn="l"/>
              </a:tabLst>
            </a:pPr>
            <a:r>
              <a:rPr lang="de-CH" dirty="0" smtClean="0"/>
              <a:t>AMICUS – </a:t>
            </a:r>
            <a:r>
              <a:rPr lang="de-CH" b="0" dirty="0" smtClean="0"/>
              <a:t>Fragen: </a:t>
            </a:r>
            <a:r>
              <a:rPr lang="de-CH" dirty="0" smtClean="0"/>
              <a:t>Im Alltag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de-CH" sz="2000" dirty="0" smtClean="0"/>
              <a:t>Gibt es Probleme bei der Anwendung von Amicus?</a:t>
            </a:r>
          </a:p>
          <a:p>
            <a:pPr>
              <a:spcAft>
                <a:spcPts val="2400"/>
              </a:spcAft>
            </a:pPr>
            <a:r>
              <a:rPr lang="de-CH" sz="2000" dirty="0" smtClean="0"/>
              <a:t>Möchten Sie etwas tun, wofür Ihnen die Berechtigung fehlt?</a:t>
            </a:r>
          </a:p>
          <a:p>
            <a:pPr marL="0" indent="0" algn="ctr">
              <a:spcAft>
                <a:spcPts val="2400"/>
              </a:spcAft>
              <a:buNone/>
            </a:pPr>
            <a:r>
              <a:rPr lang="de-CH" sz="2000" dirty="0" smtClean="0"/>
              <a:t>Lassen Sie sich von uns helfen</a:t>
            </a:r>
            <a:endParaRPr lang="de-CH" sz="2000" dirty="0"/>
          </a:p>
          <a:p>
            <a:pPr marL="0" indent="0" algn="ctr">
              <a:spcAft>
                <a:spcPts val="2400"/>
              </a:spcAft>
              <a:buNone/>
            </a:pPr>
            <a:r>
              <a:rPr lang="de-CH" sz="2000" dirty="0"/>
              <a:t>o</a:t>
            </a:r>
            <a:r>
              <a:rPr lang="de-CH" sz="2000" smtClean="0"/>
              <a:t>der </a:t>
            </a:r>
            <a:r>
              <a:rPr lang="de-CH" sz="2000" dirty="0" smtClean="0"/>
              <a:t>wenden Sie sich an den Help-Desk von Amicus </a:t>
            </a:r>
          </a:p>
          <a:p>
            <a:pPr marL="0" indent="0" algn="ctr">
              <a:spcAft>
                <a:spcPts val="2400"/>
              </a:spcAft>
              <a:buNone/>
            </a:pPr>
            <a:r>
              <a:rPr lang="de-CH" sz="2000" dirty="0"/>
              <a:t/>
            </a:r>
            <a:br>
              <a:rPr lang="de-CH" sz="2000" dirty="0"/>
            </a:br>
            <a:r>
              <a:rPr lang="de-CH" sz="2000" dirty="0"/>
              <a:t>Tel 0848 777 100</a:t>
            </a:r>
            <a:br>
              <a:rPr lang="de-CH" sz="2000" dirty="0"/>
            </a:br>
            <a:r>
              <a:rPr lang="de-CH" sz="2000" dirty="0" smtClean="0">
                <a:hlinkClick r:id="rId2"/>
              </a:rPr>
              <a:t>info@amicus.ch</a:t>
            </a:r>
            <a:endParaRPr lang="de-CH" sz="2000" dirty="0" smtClean="0"/>
          </a:p>
          <a:p>
            <a:pPr marL="0" indent="0" algn="ctr">
              <a:spcAft>
                <a:spcPts val="2400"/>
              </a:spcAft>
              <a:buNone/>
            </a:pPr>
            <a:endParaRPr lang="de-CH" sz="2000" dirty="0" smtClean="0"/>
          </a:p>
          <a:p>
            <a:pPr>
              <a:spcAft>
                <a:spcPts val="1000"/>
              </a:spcAft>
            </a:pPr>
            <a:endParaRPr lang="de-CH" sz="2000" dirty="0" smtClean="0"/>
          </a:p>
          <a:p>
            <a:endParaRPr lang="de-CH" sz="20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Amicus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Folie </a:t>
            </a:r>
            <a:fld id="{1C6A9496-A6B4-4336-A24D-ABCEE02C1469}" type="slidenum">
              <a:rPr smtClean="0"/>
              <a:pPr>
                <a:defRPr/>
              </a:pPr>
              <a:t>14</a:t>
            </a:fld>
            <a:endParaRPr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7112"/>
            <a:ext cx="220656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8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28975" indent="-3228975" algn="ctr">
              <a:tabLst>
                <a:tab pos="3228975" algn="l"/>
              </a:tabLst>
            </a:pPr>
            <a:r>
              <a:rPr lang="de-CH" dirty="0" smtClean="0"/>
              <a:t>AMICUS – </a:t>
            </a:r>
            <a:r>
              <a:rPr lang="de-CH" b="0" dirty="0" smtClean="0"/>
              <a:t>Fragen: </a:t>
            </a:r>
            <a:r>
              <a:rPr lang="de-CH" dirty="0" smtClean="0"/>
              <a:t>Umsetzungswünsche?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de-CH" sz="2000" dirty="0" smtClean="0"/>
              <a:t>Fehlt Ihnen eine Funktion oder Rechte in der Datenbank?</a:t>
            </a:r>
          </a:p>
          <a:p>
            <a:pPr>
              <a:spcAft>
                <a:spcPts val="2400"/>
              </a:spcAft>
            </a:pPr>
            <a:r>
              <a:rPr lang="de-CH" sz="2000" dirty="0" smtClean="0"/>
              <a:t>Haben Sie Anregungen?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de-CH" sz="2000" dirty="0" smtClean="0"/>
              <a:t>?</a:t>
            </a:r>
            <a:endParaRPr lang="de-CH" sz="2000" dirty="0"/>
          </a:p>
          <a:p>
            <a:pPr>
              <a:spcAft>
                <a:spcPts val="2400"/>
              </a:spcAft>
            </a:pPr>
            <a:endParaRPr lang="de-CH" sz="2000" dirty="0" smtClean="0"/>
          </a:p>
          <a:p>
            <a:pPr marL="0" indent="0" algn="ctr">
              <a:spcAft>
                <a:spcPts val="2400"/>
              </a:spcAft>
              <a:buNone/>
            </a:pPr>
            <a:r>
              <a:rPr lang="de-CH" sz="2000" dirty="0" smtClean="0"/>
              <a:t>Bitte senden Sie Ihre Anregung an die Mail-Adresse</a:t>
            </a:r>
          </a:p>
          <a:p>
            <a:pPr marL="0" indent="0" algn="ctr">
              <a:spcAft>
                <a:spcPts val="2400"/>
              </a:spcAft>
              <a:buNone/>
            </a:pPr>
            <a:r>
              <a:rPr lang="de-CH" sz="2000" dirty="0" smtClean="0"/>
              <a:t/>
            </a:r>
            <a:br>
              <a:rPr lang="de-CH" sz="2000" dirty="0" smtClean="0"/>
            </a:br>
            <a:r>
              <a:rPr lang="de-CH" sz="2000" dirty="0" smtClean="0">
                <a:hlinkClick r:id="rId2"/>
              </a:rPr>
              <a:t>doris.buergi@vd.so.ch</a:t>
            </a:r>
            <a:endParaRPr lang="de-CH" sz="2000" dirty="0"/>
          </a:p>
          <a:p>
            <a:pPr marL="0" indent="0">
              <a:spcAft>
                <a:spcPts val="2400"/>
              </a:spcAft>
              <a:buNone/>
            </a:pPr>
            <a:endParaRPr lang="de-CH" sz="2000" dirty="0" smtClean="0"/>
          </a:p>
          <a:p>
            <a:pPr>
              <a:spcAft>
                <a:spcPts val="1000"/>
              </a:spcAft>
            </a:pPr>
            <a:endParaRPr lang="de-CH" sz="2000" dirty="0" smtClean="0"/>
          </a:p>
          <a:p>
            <a:endParaRPr lang="de-CH" sz="20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Amicus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Folie </a:t>
            </a:r>
            <a:fld id="{1C6A9496-A6B4-4336-A24D-ABCEE02C1469}" type="slidenum">
              <a:rPr smtClean="0"/>
              <a:pPr>
                <a:defRPr/>
              </a:pPr>
              <a:t>15</a:t>
            </a:fld>
            <a:endParaRPr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80928"/>
            <a:ext cx="119522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28975" indent="-3228975" algn="ctr">
              <a:tabLst>
                <a:tab pos="3228975" algn="l"/>
              </a:tabLst>
            </a:pPr>
            <a:r>
              <a:rPr lang="de-CH" dirty="0" smtClean="0"/>
              <a:t>AMICUS – </a:t>
            </a:r>
            <a:r>
              <a:rPr lang="de-CH" b="0" dirty="0" smtClean="0"/>
              <a:t>Fakten: </a:t>
            </a:r>
            <a:r>
              <a:rPr lang="de-CH" dirty="0" smtClean="0"/>
              <a:t>Danke!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2400"/>
              </a:spcAft>
              <a:buNone/>
            </a:pPr>
            <a:endParaRPr lang="de-CH" sz="2000" dirty="0" smtClean="0"/>
          </a:p>
          <a:p>
            <a:pPr marL="0" indent="0" algn="ctr">
              <a:spcAft>
                <a:spcPts val="2400"/>
              </a:spcAft>
              <a:buNone/>
            </a:pPr>
            <a:r>
              <a:rPr lang="de-CH" sz="2000" b="1" dirty="0" smtClean="0"/>
              <a:t>Danke für Ihre Aufmerksamkeit</a:t>
            </a:r>
          </a:p>
          <a:p>
            <a:pPr marL="0" indent="0" algn="ctr">
              <a:spcAft>
                <a:spcPts val="2400"/>
              </a:spcAft>
              <a:buNone/>
            </a:pPr>
            <a:r>
              <a:rPr lang="de-CH" sz="2000" dirty="0" smtClean="0"/>
              <a:t>Danke für Ihre Mitarbeit, Ihre Anregungen und Ihre Fragen</a:t>
            </a:r>
          </a:p>
          <a:p>
            <a:pPr marL="0" indent="0" algn="ctr">
              <a:spcAft>
                <a:spcPts val="2400"/>
              </a:spcAft>
              <a:buNone/>
            </a:pPr>
            <a:r>
              <a:rPr lang="de-CH" sz="2000" dirty="0" smtClean="0"/>
              <a:t>Sie helfen damit sehr, Amicus aktuell zu halten</a:t>
            </a:r>
          </a:p>
          <a:p>
            <a:pPr marL="0" indent="0" algn="ctr">
              <a:spcAft>
                <a:spcPts val="2400"/>
              </a:spcAft>
              <a:buNone/>
            </a:pPr>
            <a:r>
              <a:rPr lang="de-CH" sz="2000" dirty="0" smtClean="0"/>
              <a:t>und</a:t>
            </a:r>
          </a:p>
          <a:p>
            <a:pPr marL="0" indent="0" algn="ctr">
              <a:spcAft>
                <a:spcPts val="2400"/>
              </a:spcAft>
              <a:buNone/>
            </a:pPr>
            <a:r>
              <a:rPr lang="de-CH" sz="2000" dirty="0" smtClean="0"/>
              <a:t>in die richtige Richtung zu entwickeln</a:t>
            </a:r>
            <a:endParaRPr lang="de-CH" sz="2000" dirty="0"/>
          </a:p>
          <a:p>
            <a:pPr marL="0" indent="0" algn="ctr">
              <a:spcAft>
                <a:spcPts val="2400"/>
              </a:spcAft>
              <a:buNone/>
            </a:pPr>
            <a:endParaRPr lang="de-CH" sz="2000" dirty="0" smtClean="0"/>
          </a:p>
          <a:p>
            <a:pPr>
              <a:spcAft>
                <a:spcPts val="1000"/>
              </a:spcAft>
            </a:pPr>
            <a:endParaRPr lang="de-CH" sz="2000" dirty="0" smtClean="0"/>
          </a:p>
          <a:p>
            <a:endParaRPr lang="de-CH" sz="20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Amicus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Folie </a:t>
            </a:r>
            <a:fld id="{1C6A9496-A6B4-4336-A24D-ABCEE02C1469}" type="slidenum">
              <a:rPr smtClean="0"/>
              <a:pPr>
                <a:defRPr/>
              </a:pPr>
              <a:t>16</a:t>
            </a:fld>
            <a:endParaRPr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1147192" cy="89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8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28975" indent="-3228975" algn="ctr">
              <a:tabLst>
                <a:tab pos="3228975" algn="l"/>
              </a:tabLst>
            </a:pPr>
            <a:r>
              <a:rPr lang="de-CH" dirty="0" smtClean="0"/>
              <a:t>AMICUS – </a:t>
            </a:r>
            <a:r>
              <a:rPr lang="de-CH" b="0" dirty="0" smtClean="0"/>
              <a:t>Fakten: </a:t>
            </a:r>
            <a:r>
              <a:rPr lang="de-CH" dirty="0" smtClean="0"/>
              <a:t>Haben Sie Fragen?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de-CH" sz="2000" dirty="0" smtClean="0"/>
              <a:t>Gerne beantworten wir Ihnen Ihre Fragen.</a:t>
            </a:r>
          </a:p>
          <a:p>
            <a:pPr>
              <a:spcAft>
                <a:spcPts val="2400"/>
              </a:spcAft>
            </a:pPr>
            <a:r>
              <a:rPr lang="de-CH" sz="2000" dirty="0" smtClean="0"/>
              <a:t>Bitte senden Sie weitere Fragen an die Mail-Adresse </a:t>
            </a:r>
            <a:br>
              <a:rPr lang="de-CH" sz="2000" dirty="0" smtClean="0"/>
            </a:br>
            <a:r>
              <a:rPr lang="de-CH" sz="2000" dirty="0" smtClean="0">
                <a:hlinkClick r:id="rId2"/>
              </a:rPr>
              <a:t>doris.buergi@vd.so.ch</a:t>
            </a:r>
            <a:endParaRPr lang="de-CH" sz="2000" dirty="0"/>
          </a:p>
          <a:p>
            <a:pPr marL="0" indent="0" algn="ctr">
              <a:spcAft>
                <a:spcPts val="2400"/>
              </a:spcAft>
              <a:buNone/>
            </a:pPr>
            <a:r>
              <a:rPr lang="de-CH" sz="2000" dirty="0"/>
              <a:t>o</a:t>
            </a:r>
            <a:r>
              <a:rPr lang="de-CH" sz="2000" dirty="0" smtClean="0"/>
              <a:t>der</a:t>
            </a:r>
          </a:p>
          <a:p>
            <a:pPr marL="0" indent="0" algn="ctr">
              <a:spcAft>
                <a:spcPts val="2400"/>
              </a:spcAft>
              <a:buNone/>
            </a:pPr>
            <a:r>
              <a:rPr lang="de-CH" sz="2000" dirty="0" smtClean="0"/>
              <a:t>Rufen Sie uns an!</a:t>
            </a:r>
          </a:p>
          <a:p>
            <a:pPr marL="0" indent="0" algn="ctr">
              <a:spcAft>
                <a:spcPts val="2400"/>
              </a:spcAft>
              <a:buNone/>
            </a:pPr>
            <a:r>
              <a:rPr lang="de-CH" sz="2000" dirty="0" smtClean="0"/>
              <a:t>032 627 25 02</a:t>
            </a:r>
          </a:p>
          <a:p>
            <a:pPr marL="0" indent="0">
              <a:spcAft>
                <a:spcPts val="2400"/>
              </a:spcAft>
              <a:buNone/>
            </a:pPr>
            <a:endParaRPr lang="de-CH" sz="2000" dirty="0" smtClean="0"/>
          </a:p>
          <a:p>
            <a:pPr>
              <a:spcAft>
                <a:spcPts val="1000"/>
              </a:spcAft>
            </a:pPr>
            <a:endParaRPr lang="de-CH" sz="2000" dirty="0" smtClean="0"/>
          </a:p>
          <a:p>
            <a:endParaRPr lang="de-CH" sz="20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Amicus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Folie </a:t>
            </a:r>
            <a:fld id="{1C6A9496-A6B4-4336-A24D-ABCEE02C1469}" type="slidenum">
              <a:rPr smtClean="0"/>
              <a:pPr>
                <a:defRPr/>
              </a:pPr>
              <a:t>17</a:t>
            </a:fld>
            <a:endParaRPr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5024"/>
            <a:ext cx="2304256" cy="180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4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Vielen Dank für Ihre Aufmerksamkeit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Amicus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Folie </a:t>
            </a:r>
            <a:fld id="{30B73DF7-3E61-4A12-9FEC-338F247EBDF4}" type="slidenum">
              <a:rPr lang="de-CH" smtClean="0"/>
              <a:pPr>
                <a:defRPr/>
              </a:pPr>
              <a:t>18</a:t>
            </a:fld>
            <a:endParaRPr lang="de-CH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842918" cy="457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6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28975" indent="-3228975" algn="ctr">
              <a:tabLst>
                <a:tab pos="3228975" algn="l"/>
              </a:tabLst>
            </a:pPr>
            <a:r>
              <a:rPr lang="de-CH" dirty="0" smtClean="0"/>
              <a:t>AMICUS – </a:t>
            </a:r>
            <a:r>
              <a:rPr lang="de-CH" b="0" dirty="0" smtClean="0"/>
              <a:t>Fakten: </a:t>
            </a:r>
            <a:r>
              <a:rPr lang="de-CH" dirty="0" smtClean="0"/>
              <a:t>Vorgeschichte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dirty="0" smtClean="0"/>
              <a:t>ANIS genutzt für </a:t>
            </a:r>
            <a:r>
              <a:rPr lang="de-CH" sz="2000" dirty="0" smtClean="0">
                <a:solidFill>
                  <a:srgbClr val="FF0000"/>
                </a:solidFill>
              </a:rPr>
              <a:t>lost and found</a:t>
            </a:r>
          </a:p>
          <a:p>
            <a:r>
              <a:rPr lang="de-CH" sz="2000" dirty="0" smtClean="0">
                <a:solidFill>
                  <a:srgbClr val="FF0000"/>
                </a:solidFill>
              </a:rPr>
              <a:t>Konzept ungeeignet für Vollzug</a:t>
            </a:r>
          </a:p>
          <a:p>
            <a:endParaRPr lang="de-CH" sz="2000" dirty="0" smtClean="0"/>
          </a:p>
          <a:p>
            <a:r>
              <a:rPr lang="de-CH" sz="2000" dirty="0" smtClean="0"/>
              <a:t>Hundehalter unterliessen i.d.R. die Datenaktualisierung.</a:t>
            </a:r>
          </a:p>
          <a:p>
            <a:r>
              <a:rPr lang="de-CH" sz="2000" dirty="0" smtClean="0"/>
              <a:t>Datenqualität ungenügend, Zuweisung eines Hundes zu Besitzer od. </a:t>
            </a:r>
            <a:r>
              <a:rPr lang="de-CH" sz="2000" dirty="0"/>
              <a:t>W</a:t>
            </a:r>
            <a:r>
              <a:rPr lang="de-CH" sz="2000" dirty="0" smtClean="0"/>
              <a:t>ohnort oft schlecht- oder unmöglich.</a:t>
            </a:r>
          </a:p>
          <a:p>
            <a:r>
              <a:rPr lang="de-CH" sz="2000" dirty="0" smtClean="0"/>
              <a:t>Kontrollzeichen hilfreich </a:t>
            </a:r>
            <a:r>
              <a:rPr lang="de-CH" sz="2000" dirty="0"/>
              <a:t>f</a:t>
            </a:r>
            <a:r>
              <a:rPr lang="de-CH" sz="2000" dirty="0" smtClean="0"/>
              <a:t>ür Hundezuweisung / Quittung für bezahlte Abgaben.</a:t>
            </a:r>
          </a:p>
          <a:p>
            <a:endParaRPr lang="de-CH" sz="2000" dirty="0" smtClean="0"/>
          </a:p>
          <a:p>
            <a:r>
              <a:rPr lang="de-CH" sz="2000" dirty="0" smtClean="0"/>
              <a:t>Neue Datenbank –&gt; neues Konzept –&gt; verbesserte Datenqualität</a:t>
            </a:r>
            <a:br>
              <a:rPr lang="de-CH" sz="2000" dirty="0" smtClean="0"/>
            </a:br>
            <a:endParaRPr lang="de-CH" sz="2000" dirty="0" smtClean="0"/>
          </a:p>
          <a:p>
            <a:pPr marL="0" indent="0">
              <a:buNone/>
            </a:pPr>
            <a:endParaRPr lang="de-CH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Amicus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Folie </a:t>
            </a:r>
            <a:fld id="{1C6A9496-A6B4-4336-A24D-ABCEE02C1469}" type="slidenum">
              <a:rPr smtClean="0"/>
              <a:pPr>
                <a:defRPr/>
              </a:pPr>
              <a:t>2</a:t>
            </a:fld>
            <a:endParaRPr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761"/>
            <a:ext cx="156298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28975" indent="-3228975" algn="ctr">
              <a:tabLst>
                <a:tab pos="3228975" algn="l"/>
              </a:tabLst>
            </a:pPr>
            <a:r>
              <a:rPr lang="de-CH" dirty="0" smtClean="0"/>
              <a:t>AMICUS – </a:t>
            </a:r>
            <a:r>
              <a:rPr lang="de-CH" b="0" dirty="0" smtClean="0"/>
              <a:t>Fakten: </a:t>
            </a:r>
            <a:r>
              <a:rPr lang="de-CH" dirty="0" smtClean="0"/>
              <a:t>Kontrollzeichen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000" dirty="0" smtClean="0"/>
              <a:t>Neue Datenbank – neues Konzept – verbesserte Datenqualität</a:t>
            </a:r>
            <a:br>
              <a:rPr lang="de-CH" sz="2000" dirty="0" smtClean="0"/>
            </a:br>
            <a:endParaRPr lang="de-CH" sz="2000" dirty="0" smtClean="0"/>
          </a:p>
          <a:p>
            <a:r>
              <a:rPr lang="de-CH" sz="2000" dirty="0" smtClean="0"/>
              <a:t>Kontrollzeichen war zu ANIS-Zeiten das zuverlässigere </a:t>
            </a:r>
            <a:r>
              <a:rPr lang="de-CH" sz="2000" dirty="0"/>
              <a:t>I</a:t>
            </a:r>
            <a:r>
              <a:rPr lang="de-CH" sz="2000" dirty="0" smtClean="0"/>
              <a:t>dentifikationsmittel innerhalb des Kantons (sofern am Hund angebracht).</a:t>
            </a:r>
          </a:p>
          <a:p>
            <a:r>
              <a:rPr lang="de-CH" sz="2000" dirty="0" smtClean="0"/>
              <a:t>Abschaffung </a:t>
            </a:r>
            <a:r>
              <a:rPr lang="de-CH" sz="2000" dirty="0"/>
              <a:t>des Kontrollzeichens logische Folge (und Umsetzung eines politischen Auftrages</a:t>
            </a:r>
            <a:r>
              <a:rPr lang="de-CH" sz="2000" dirty="0" smtClean="0"/>
              <a:t>).</a:t>
            </a:r>
            <a:endParaRPr lang="de-CH" sz="2000" dirty="0"/>
          </a:p>
          <a:p>
            <a:r>
              <a:rPr lang="de-CH" sz="2000" b="1" dirty="0"/>
              <a:t>Achtung</a:t>
            </a:r>
            <a:r>
              <a:rPr lang="de-CH" sz="2000" dirty="0"/>
              <a:t>: Gebühr von 40 Fr. bleibt bestehen («Kennzeichnungskontrolle»: </a:t>
            </a:r>
            <a:r>
              <a:rPr lang="de-CH" sz="2000" dirty="0" smtClean="0"/>
              <a:t>Abdeckung des Aufwandes des Veterinärdienstes insb. auch </a:t>
            </a:r>
            <a:r>
              <a:rPr lang="de-CH" sz="2000" dirty="0"/>
              <a:t>zur Bewirtschaftung von Amicus, sowie Umsetzung einer Sparmassnahme des Kantonsrates</a:t>
            </a:r>
            <a:r>
              <a:rPr lang="de-CH" sz="2000" dirty="0" smtClean="0"/>
              <a:t>).</a:t>
            </a:r>
            <a:endParaRPr lang="de-CH" sz="2000" dirty="0"/>
          </a:p>
          <a:p>
            <a:pPr marL="0" indent="0">
              <a:buNone/>
            </a:pPr>
            <a:endParaRPr lang="de-CH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A</a:t>
            </a:r>
            <a:r>
              <a:rPr lang="de-CH" dirty="0" smtClean="0"/>
              <a:t>micus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Folie </a:t>
            </a:r>
            <a:fld id="{1C6A9496-A6B4-4336-A24D-ABCEE02C1469}" type="slidenum">
              <a:rPr smtClean="0"/>
              <a:pPr>
                <a:defRPr/>
              </a:pPr>
              <a:t>3</a:t>
            </a:fld>
            <a:endParaRPr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65542"/>
            <a:ext cx="1522768" cy="119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75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28975" indent="-3228975" algn="ctr">
              <a:tabLst>
                <a:tab pos="3228975" algn="l"/>
              </a:tabLst>
            </a:pPr>
            <a:r>
              <a:rPr lang="de-CH" dirty="0" smtClean="0"/>
              <a:t>AMICUS – </a:t>
            </a:r>
            <a:r>
              <a:rPr lang="de-CH" b="0" dirty="0" smtClean="0"/>
              <a:t>Fakten: </a:t>
            </a:r>
            <a:r>
              <a:rPr lang="de-CH" dirty="0" smtClean="0"/>
              <a:t>Neues Konzept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000" dirty="0" smtClean="0"/>
              <a:t>Hundehalter – Gemeindeverwaltung – Tierarzt:</a:t>
            </a:r>
          </a:p>
          <a:p>
            <a:r>
              <a:rPr lang="de-CH" sz="2000" dirty="0" smtClean="0"/>
              <a:t>Tierhalter ist gezwungen, seine richtige Adresse eintragen zu lassen («Ich bin der Hundehalter»). Der </a:t>
            </a:r>
            <a:r>
              <a:rPr lang="de-CH" sz="2000" dirty="0"/>
              <a:t>Tierarzt kann nur so den Hund korrekt registrieren.</a:t>
            </a:r>
            <a:endParaRPr lang="de-CH" sz="2000" dirty="0" smtClean="0"/>
          </a:p>
          <a:p>
            <a:r>
              <a:rPr lang="de-CH" sz="2000" dirty="0" smtClean="0"/>
              <a:t>Die Gemeinde hat am </a:t>
            </a:r>
            <a:r>
              <a:rPr lang="de-CH" sz="2000" dirty="0"/>
              <a:t>S</a:t>
            </a:r>
            <a:r>
              <a:rPr lang="de-CH" sz="2000" dirty="0" smtClean="0"/>
              <a:t>tichtag 1. April die aktuell gehaltenen Hunde.</a:t>
            </a:r>
          </a:p>
          <a:p>
            <a:r>
              <a:rPr lang="de-CH" sz="2000" dirty="0" smtClean="0"/>
              <a:t>Der Hundehalter hat ein Interesse, dass ein abgegebener Hund dem richtigen Halter zugeordnet wird</a:t>
            </a:r>
            <a:r>
              <a:rPr lang="de-CH" sz="2000" dirty="0"/>
              <a:t>:</a:t>
            </a:r>
            <a:r>
              <a:rPr lang="de-CH" sz="2000" dirty="0" smtClean="0"/>
              <a:t> Die Verrechnung der Hundeabgaben geht an den richtigen Halter. </a:t>
            </a:r>
          </a:p>
          <a:p>
            <a:r>
              <a:rPr lang="de-CH" sz="2000" dirty="0" smtClean="0"/>
              <a:t>Für den Vollzug der Tierseuchen- und Tierschutzgesetzgebung ist der eingetragene Halter der verantwortliche Halter. </a:t>
            </a:r>
            <a:br>
              <a:rPr lang="de-CH" sz="2000" dirty="0" smtClean="0"/>
            </a:br>
            <a:endParaRPr lang="de-CH" sz="2000" dirty="0" smtClean="0"/>
          </a:p>
          <a:p>
            <a:pPr marL="0" indent="0" algn="ctr">
              <a:buNone/>
            </a:pPr>
            <a:r>
              <a:rPr lang="de-CH" sz="2000" dirty="0" smtClean="0"/>
              <a:t>Deshalb hat Datenqualität eine hohe Priorität für alle Beteiligten.</a:t>
            </a:r>
          </a:p>
          <a:p>
            <a:endParaRPr lang="de-CH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Amicus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Folie </a:t>
            </a:r>
            <a:fld id="{1C6A9496-A6B4-4336-A24D-ABCEE02C1469}" type="slidenum">
              <a:rPr smtClean="0"/>
              <a:pPr>
                <a:defRPr/>
              </a:pPr>
              <a:t>4</a:t>
            </a:fld>
            <a:endParaRPr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1440160" cy="112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74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28975" indent="-3228975" algn="ctr">
              <a:tabLst>
                <a:tab pos="3228975" algn="l"/>
              </a:tabLst>
            </a:pPr>
            <a:r>
              <a:rPr lang="de-CH" dirty="0" smtClean="0"/>
              <a:t>AMICUS – </a:t>
            </a:r>
            <a:r>
              <a:rPr lang="de-CH" b="0" dirty="0" smtClean="0"/>
              <a:t>Fakten: </a:t>
            </a:r>
            <a:r>
              <a:rPr lang="de-CH" dirty="0" smtClean="0"/>
              <a:t>Datenbereinigung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000" dirty="0" smtClean="0"/>
              <a:t>2016: Herkunft der </a:t>
            </a:r>
            <a:r>
              <a:rPr lang="de-CH" sz="2000" dirty="0"/>
              <a:t>D</a:t>
            </a:r>
            <a:r>
              <a:rPr lang="de-CH" sz="2000" dirty="0" smtClean="0"/>
              <a:t>aten</a:t>
            </a:r>
          </a:p>
          <a:p>
            <a:pPr lvl="1"/>
            <a:r>
              <a:rPr lang="de-CH" sz="1800" dirty="0" smtClean="0"/>
              <a:t>Bezugslisten 2016 der Gemeinden</a:t>
            </a:r>
          </a:p>
          <a:p>
            <a:pPr lvl="1"/>
            <a:r>
              <a:rPr lang="de-CH" sz="1800" dirty="0" smtClean="0"/>
              <a:t>Daten aus ANIS</a:t>
            </a:r>
          </a:p>
          <a:p>
            <a:pPr lvl="1"/>
            <a:r>
              <a:rPr lang="de-CH" sz="1800" dirty="0" smtClean="0"/>
              <a:t>Neu erfasste Hundehalter/Hunde in Amicus</a:t>
            </a:r>
          </a:p>
          <a:p>
            <a:pPr marL="0" indent="0">
              <a:buNone/>
            </a:pPr>
            <a:endParaRPr lang="de-CH" sz="2000" dirty="0" smtClean="0"/>
          </a:p>
          <a:p>
            <a:pPr marL="0" indent="0">
              <a:buNone/>
            </a:pPr>
            <a:r>
              <a:rPr lang="de-CH" sz="2000" dirty="0" smtClean="0"/>
              <a:t>Stand der Bereinigung 8.11.2016</a:t>
            </a:r>
          </a:p>
          <a:p>
            <a:r>
              <a:rPr lang="de-CH" sz="2000" dirty="0" smtClean="0">
                <a:solidFill>
                  <a:srgbClr val="FF0000"/>
                </a:solidFill>
              </a:rPr>
              <a:t>18</a:t>
            </a:r>
            <a:r>
              <a:rPr lang="de-CH" sz="2000" dirty="0" smtClean="0"/>
              <a:t> Listen zu 99% bereinigt </a:t>
            </a:r>
          </a:p>
          <a:p>
            <a:r>
              <a:rPr lang="de-CH" sz="2000" dirty="0" smtClean="0">
                <a:solidFill>
                  <a:srgbClr val="FF0000"/>
                </a:solidFill>
              </a:rPr>
              <a:t>57 </a:t>
            </a:r>
            <a:r>
              <a:rPr lang="de-CH" sz="2000" dirty="0" smtClean="0"/>
              <a:t>Listen in Bearbeitung bei Gemeinden</a:t>
            </a:r>
          </a:p>
          <a:p>
            <a:r>
              <a:rPr lang="de-CH" sz="2000" dirty="0" smtClean="0">
                <a:solidFill>
                  <a:srgbClr val="FF0000"/>
                </a:solidFill>
              </a:rPr>
              <a:t>34 </a:t>
            </a:r>
            <a:r>
              <a:rPr lang="de-CH" sz="2000" dirty="0" smtClean="0"/>
              <a:t>Listen in Bearbeitung im ALW</a:t>
            </a:r>
          </a:p>
          <a:p>
            <a:pPr marL="0" indent="0">
              <a:buNone/>
            </a:pPr>
            <a:endParaRPr lang="de-CH" sz="2000" dirty="0" smtClean="0"/>
          </a:p>
          <a:p>
            <a:pPr marL="0" indent="0">
              <a:buNone/>
            </a:pPr>
            <a:endParaRPr lang="de-CH" sz="2000" dirty="0" smtClean="0"/>
          </a:p>
          <a:p>
            <a:endParaRPr lang="de-CH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Amicus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Folie </a:t>
            </a:r>
            <a:fld id="{1C6A9496-A6B4-4336-A24D-ABCEE02C1469}" type="slidenum">
              <a:rPr smtClean="0"/>
              <a:pPr>
                <a:defRPr/>
              </a:pPr>
              <a:t>5</a:t>
            </a:fld>
            <a:endParaRPr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12976"/>
            <a:ext cx="312597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54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28975" indent="-3228975" algn="ctr">
              <a:tabLst>
                <a:tab pos="3228975" algn="l"/>
              </a:tabLst>
            </a:pPr>
            <a:r>
              <a:rPr lang="de-CH" dirty="0" smtClean="0"/>
              <a:t>AMICUS – </a:t>
            </a:r>
            <a:r>
              <a:rPr lang="de-CH" b="0" dirty="0" smtClean="0"/>
              <a:t>Fakten: </a:t>
            </a:r>
            <a:r>
              <a:rPr lang="de-CH" dirty="0" smtClean="0"/>
              <a:t>Datenbereinigung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dirty="0" smtClean="0"/>
              <a:t>Übereinstimmung der Daten auf Gemeindeliste mit den Daten in </a:t>
            </a:r>
            <a:r>
              <a:rPr lang="de-CH" sz="2000" dirty="0"/>
              <a:t>A</a:t>
            </a:r>
            <a:r>
              <a:rPr lang="de-CH" sz="2000" dirty="0" smtClean="0"/>
              <a:t>micus wird überprüft:</a:t>
            </a:r>
          </a:p>
          <a:p>
            <a:endParaRPr lang="de-CH" sz="2000" dirty="0" smtClean="0"/>
          </a:p>
          <a:p>
            <a:pPr lvl="1"/>
            <a:r>
              <a:rPr lang="de-CH" sz="2000" dirty="0"/>
              <a:t>Mikrochips auf der Gemeindeliste, die keine Abweichungen zu Amicus </a:t>
            </a:r>
            <a:r>
              <a:rPr lang="de-CH" sz="2000" dirty="0" smtClean="0"/>
              <a:t>vorweisen: </a:t>
            </a:r>
            <a:r>
              <a:rPr lang="de-CH" sz="2000" b="1" dirty="0">
                <a:solidFill>
                  <a:srgbClr val="FF0000"/>
                </a:solidFill>
              </a:rPr>
              <a:t>Übereinstimmung</a:t>
            </a:r>
            <a:r>
              <a:rPr lang="de-CH" sz="2000" dirty="0">
                <a:solidFill>
                  <a:srgbClr val="FF0000"/>
                </a:solidFill>
              </a:rPr>
              <a:t>!</a:t>
            </a:r>
          </a:p>
          <a:p>
            <a:pPr lvl="1"/>
            <a:r>
              <a:rPr lang="de-CH" sz="2000" dirty="0" smtClean="0"/>
              <a:t>Mikrochips </a:t>
            </a:r>
            <a:r>
              <a:rPr lang="de-CH" sz="2000" dirty="0"/>
              <a:t>vorhanden auf der Liste der Gemeinde, jedoch nicht vorhanden in </a:t>
            </a:r>
            <a:r>
              <a:rPr lang="de-CH" sz="2000" dirty="0" smtClean="0"/>
              <a:t>Amicus: </a:t>
            </a:r>
            <a:r>
              <a:rPr lang="de-CH" sz="2000" dirty="0" smtClean="0">
                <a:solidFill>
                  <a:srgbClr val="FF0000"/>
                </a:solidFill>
              </a:rPr>
              <a:t>WER: Halter und/oder Hund müssen in Amicus erfasst werden, damit der Hund auf der Liste bei der Gemeinde ab nächstem Jahr erscheint. Wer: Gemeinde erfasst den Halter, Halter geht mit ID zum Tierarzt, der Tierarzt erfasst </a:t>
            </a:r>
            <a:r>
              <a:rPr lang="de-CH" sz="2000" dirty="0">
                <a:solidFill>
                  <a:srgbClr val="FF0000"/>
                </a:solidFill>
              </a:rPr>
              <a:t>den </a:t>
            </a:r>
            <a:r>
              <a:rPr lang="de-CH" sz="2000" dirty="0" smtClean="0">
                <a:solidFill>
                  <a:srgbClr val="FF0000"/>
                </a:solidFill>
              </a:rPr>
              <a:t>Hund.</a:t>
            </a:r>
          </a:p>
          <a:p>
            <a:endParaRPr lang="de-CH" sz="2000" dirty="0" smtClean="0"/>
          </a:p>
          <a:p>
            <a:endParaRPr lang="de-CH" sz="2000" dirty="0" smtClean="0"/>
          </a:p>
          <a:p>
            <a:endParaRPr lang="de-CH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Amicus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Folie </a:t>
            </a:r>
            <a:fld id="{1C6A9496-A6B4-4336-A24D-ABCEE02C1469}" type="slidenum">
              <a:rPr smtClean="0"/>
              <a:pPr>
                <a:defRPr/>
              </a:pPr>
              <a:t>6</a:t>
            </a:fld>
            <a:endParaRPr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1208"/>
            <a:ext cx="110328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1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28975" indent="-3228975" algn="ctr">
              <a:tabLst>
                <a:tab pos="3228975" algn="l"/>
              </a:tabLst>
            </a:pPr>
            <a:r>
              <a:rPr lang="de-CH" dirty="0" smtClean="0"/>
              <a:t>AMICUS – </a:t>
            </a:r>
            <a:r>
              <a:rPr lang="de-CH" b="0" dirty="0" smtClean="0"/>
              <a:t>Fakten: </a:t>
            </a:r>
            <a:r>
              <a:rPr lang="de-CH" dirty="0" smtClean="0"/>
              <a:t>Datenbereinigung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dirty="0"/>
              <a:t>Übereinstimmung der Daten auf Gemeindeliste mit den Daten in Amicus wird </a:t>
            </a:r>
            <a:r>
              <a:rPr lang="de-CH" sz="2000" dirty="0" smtClean="0"/>
              <a:t>überprüft:</a:t>
            </a:r>
          </a:p>
          <a:p>
            <a:endParaRPr lang="de-CH" sz="2000" dirty="0" smtClean="0"/>
          </a:p>
          <a:p>
            <a:pPr lvl="1"/>
            <a:r>
              <a:rPr lang="de-CH" sz="2000" dirty="0"/>
              <a:t>Mikrochip vorhanden in Amicus, und auf Gemeindeliste, Tier ist jedoch bereits tot oder exportiert: </a:t>
            </a:r>
            <a:r>
              <a:rPr lang="de-CH" sz="2000" dirty="0">
                <a:solidFill>
                  <a:srgbClr val="FF0000"/>
                </a:solidFill>
              </a:rPr>
              <a:t>Entweder ist der Chip falsch erfasst oder der Hund nach dem </a:t>
            </a:r>
            <a:r>
              <a:rPr lang="de-CH" sz="2000" dirty="0" smtClean="0">
                <a:solidFill>
                  <a:srgbClr val="FF0000"/>
                </a:solidFill>
              </a:rPr>
              <a:t>Gebühren-Einzug </a:t>
            </a:r>
            <a:r>
              <a:rPr lang="de-CH" sz="2000" dirty="0">
                <a:solidFill>
                  <a:srgbClr val="FF0000"/>
                </a:solidFill>
              </a:rPr>
              <a:t>gestorben. </a:t>
            </a:r>
            <a:r>
              <a:rPr lang="de-CH" sz="2000" dirty="0" smtClean="0">
                <a:solidFill>
                  <a:srgbClr val="FF0000"/>
                </a:solidFill>
              </a:rPr>
              <a:t>Wer: ALW</a:t>
            </a:r>
            <a:r>
              <a:rPr lang="de-CH" sz="2000" dirty="0">
                <a:solidFill>
                  <a:srgbClr val="FF0000"/>
                </a:solidFill>
              </a:rPr>
              <a:t>,</a:t>
            </a:r>
            <a:r>
              <a:rPr lang="de-CH" sz="2000" dirty="0" smtClean="0">
                <a:solidFill>
                  <a:srgbClr val="FF0000"/>
                </a:solidFill>
              </a:rPr>
              <a:t> klärt ab und korrigiert die Daten.</a:t>
            </a:r>
            <a:endParaRPr lang="de-CH" sz="2000" dirty="0" smtClean="0"/>
          </a:p>
          <a:p>
            <a:pPr lvl="1"/>
            <a:r>
              <a:rPr lang="de-CH" sz="2000" dirty="0" smtClean="0"/>
              <a:t>Tier befindet sich auf </a:t>
            </a:r>
            <a:r>
              <a:rPr lang="de-CH" sz="2000" dirty="0"/>
              <a:t>der </a:t>
            </a:r>
            <a:r>
              <a:rPr lang="de-CH" sz="2000" dirty="0" smtClean="0"/>
              <a:t>Gemeindeliste, Mikrochip </a:t>
            </a:r>
            <a:r>
              <a:rPr lang="de-CH" sz="2000" dirty="0"/>
              <a:t>vorhanden in Amicus, </a:t>
            </a:r>
            <a:r>
              <a:rPr lang="de-CH" sz="2000" dirty="0" smtClean="0"/>
              <a:t>in Amicus aber falsche Halteradresse. </a:t>
            </a:r>
            <a:r>
              <a:rPr lang="de-CH" sz="2000" dirty="0" smtClean="0">
                <a:solidFill>
                  <a:srgbClr val="FF0000"/>
                </a:solidFill>
              </a:rPr>
              <a:t>Wer: Gemeinde sucht den Halter in Amicus und berichtigt die Adress-Daten des Halters.</a:t>
            </a:r>
            <a:endParaRPr lang="de-CH" sz="2000" dirty="0" smtClean="0"/>
          </a:p>
          <a:p>
            <a:endParaRPr lang="de-CH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Amicus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Folie </a:t>
            </a:r>
            <a:fld id="{1C6A9496-A6B4-4336-A24D-ABCEE02C1469}" type="slidenum">
              <a:rPr smtClean="0"/>
              <a:pPr>
                <a:defRPr/>
              </a:pPr>
              <a:t>7</a:t>
            </a:fld>
            <a:endParaRPr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996" y="5333531"/>
            <a:ext cx="1245895" cy="97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7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28975" indent="-3228975" algn="ctr">
              <a:tabLst>
                <a:tab pos="3228975" algn="l"/>
              </a:tabLst>
            </a:pPr>
            <a:r>
              <a:rPr lang="de-CH" dirty="0" smtClean="0"/>
              <a:t>AMICUS – </a:t>
            </a:r>
            <a:r>
              <a:rPr lang="de-CH" b="0" dirty="0" smtClean="0"/>
              <a:t>Fakten: </a:t>
            </a:r>
            <a:r>
              <a:rPr lang="de-CH" dirty="0" smtClean="0"/>
              <a:t>Datenbereinigung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dirty="0"/>
              <a:t>Übereinstimmung der Daten auf Gemeindeliste mit den Daten in Amicus wird </a:t>
            </a:r>
            <a:r>
              <a:rPr lang="de-CH" sz="2000" dirty="0" smtClean="0"/>
              <a:t>überprüft:</a:t>
            </a:r>
          </a:p>
          <a:p>
            <a:endParaRPr lang="de-CH" sz="2000" dirty="0" smtClean="0"/>
          </a:p>
          <a:p>
            <a:pPr lvl="1"/>
            <a:r>
              <a:rPr lang="de-CH" sz="2000" dirty="0" smtClean="0"/>
              <a:t>Tiere gemäss Amicus in der angegebenen Gemeinde, aber nicht auf der Bezugsliste der Gemeinde: </a:t>
            </a:r>
            <a:r>
              <a:rPr lang="de-CH" sz="2000" dirty="0" smtClean="0">
                <a:solidFill>
                  <a:srgbClr val="FF0000"/>
                </a:solidFill>
              </a:rPr>
              <a:t>Hund gestorben? Hund nicht angemeldet? Falsche Adresse in Amicus? Wer: Gemeinden und ALW suchen den Grund und korrigieren die Daten. Der Hund erscheint dann auf der richtigen Gemeinde im nächsten Jahr oder gar nicht mehr, wenn der Hund verstorben ist.</a:t>
            </a:r>
          </a:p>
          <a:p>
            <a:pPr lvl="1"/>
            <a:r>
              <a:rPr lang="de-CH" sz="2000" dirty="0"/>
              <a:t>Mikrochip vorhanden in Amicus jedoch keinem Tier angehängt: </a:t>
            </a:r>
            <a:r>
              <a:rPr lang="de-CH" sz="2000" dirty="0">
                <a:solidFill>
                  <a:srgbClr val="FF0000"/>
                </a:solidFill>
              </a:rPr>
              <a:t>Unklar, Hund dem Halter nicht zugeordnet, warum??? Abklären beim Tierarzt. Wer: ALW</a:t>
            </a:r>
          </a:p>
          <a:p>
            <a:pPr lvl="1"/>
            <a:endParaRPr lang="de-CH" sz="2000" dirty="0" smtClean="0">
              <a:solidFill>
                <a:srgbClr val="FF0000"/>
              </a:solidFill>
            </a:endParaRPr>
          </a:p>
          <a:p>
            <a:endParaRPr lang="de-CH" sz="2000" dirty="0" smtClean="0"/>
          </a:p>
          <a:p>
            <a:endParaRPr lang="de-CH" sz="2000" dirty="0" smtClean="0"/>
          </a:p>
          <a:p>
            <a:endParaRPr lang="de-CH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Amicus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Folie </a:t>
            </a:r>
            <a:fld id="{1C6A9496-A6B4-4336-A24D-ABCEE02C1469}" type="slidenum">
              <a:rPr smtClean="0"/>
              <a:pPr>
                <a:defRPr/>
              </a:pPr>
              <a:t>8</a:t>
            </a:fld>
            <a:endParaRPr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996" y="5333531"/>
            <a:ext cx="1245895" cy="97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44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28975" indent="-3228975" algn="ctr">
              <a:tabLst>
                <a:tab pos="3228975" algn="l"/>
              </a:tabLst>
            </a:pPr>
            <a:r>
              <a:rPr lang="de-CH" dirty="0" smtClean="0"/>
              <a:t>AMICUS – </a:t>
            </a:r>
            <a:r>
              <a:rPr lang="de-CH" b="0" dirty="0" smtClean="0"/>
              <a:t>Fakten: </a:t>
            </a:r>
            <a:r>
              <a:rPr lang="de-CH" dirty="0" smtClean="0"/>
              <a:t>Datenbereinigung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 smtClean="0"/>
          </a:p>
          <a:p>
            <a:endParaRPr lang="de-CH" dirty="0"/>
          </a:p>
          <a:p>
            <a:pPr marL="0" indent="0" algn="ctr">
              <a:buNone/>
            </a:pPr>
            <a:endParaRPr lang="de-CH" dirty="0" smtClean="0"/>
          </a:p>
          <a:p>
            <a:pPr marL="0" indent="0" algn="ctr">
              <a:buNone/>
            </a:pPr>
            <a:r>
              <a:rPr lang="de-CH" dirty="0" smtClean="0"/>
              <a:t>Viele Gemeinden haben ihre Unterstützung bei der Bereinigung zugesichert oder in Angriff genommen.</a:t>
            </a:r>
          </a:p>
          <a:p>
            <a:endParaRPr lang="de-CH" dirty="0" smtClean="0"/>
          </a:p>
          <a:p>
            <a:pPr marL="0" indent="0" algn="ctr">
              <a:buNone/>
            </a:pPr>
            <a:r>
              <a:rPr lang="de-CH" dirty="0" smtClean="0">
                <a:solidFill>
                  <a:srgbClr val="FF0000"/>
                </a:solidFill>
              </a:rPr>
              <a:t>Wir danken den Mitarbeiterinnen und Mitarbeitern auf den Gemeinden für ihre engagierte und gute Zusammenarbeit bei dieser aufwändigen Arbeit.</a:t>
            </a:r>
          </a:p>
          <a:p>
            <a:pPr marL="0" indent="0" algn="ctr">
              <a:buNone/>
            </a:pPr>
            <a:endParaRPr lang="de-CH" dirty="0"/>
          </a:p>
          <a:p>
            <a:pPr marL="0" indent="0" algn="ctr">
              <a:buNone/>
            </a:pPr>
            <a:r>
              <a:rPr lang="de-CH" dirty="0" smtClean="0"/>
              <a:t>Wenn Sie Unterstützung wünschen, können Sie </a:t>
            </a:r>
            <a:r>
              <a:rPr lang="de-CH" dirty="0"/>
              <a:t>jederzeit </a:t>
            </a:r>
            <a:r>
              <a:rPr lang="de-CH" dirty="0" smtClean="0"/>
              <a:t>die Mitarbeiterinnen im ALW kontaktieren.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Amicus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Folie </a:t>
            </a:r>
            <a:fld id="{1C6A9496-A6B4-4336-A24D-ABCEE02C1469}" type="slidenum">
              <a:rPr smtClean="0"/>
              <a:pPr>
                <a:defRPr/>
              </a:pPr>
              <a:t>9</a:t>
            </a:fld>
            <a:endParaRPr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1245895" cy="97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5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ALW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Solothurn">
      <a:majorFont>
        <a:latin typeface="Frutiger LT Com 55 Roman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ALW</Template>
  <TotalTime>0</TotalTime>
  <Words>971</Words>
  <Application>Microsoft Office PowerPoint</Application>
  <PresentationFormat>Bildschirmpräsentation (4:3)</PresentationFormat>
  <Paragraphs>162</Paragraphs>
  <Slides>18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Powerpoint ALW</vt:lpstr>
      <vt:lpstr>AMICUS – Zahlen und Fakten</vt:lpstr>
      <vt:lpstr>AMICUS – Fakten: Vorgeschichte</vt:lpstr>
      <vt:lpstr>AMICUS – Fakten: Kontrollzeichen</vt:lpstr>
      <vt:lpstr>AMICUS – Fakten: Neues Konzept</vt:lpstr>
      <vt:lpstr>AMICUS – Fakten: Datenbereinigung</vt:lpstr>
      <vt:lpstr>AMICUS – Fakten: Datenbereinigung</vt:lpstr>
      <vt:lpstr>AMICUS – Fakten: Datenbereinigung</vt:lpstr>
      <vt:lpstr>AMICUS – Fakten: Datenbereinigung</vt:lpstr>
      <vt:lpstr>AMICUS – Fakten: Datenbereinigung</vt:lpstr>
      <vt:lpstr>AMICUS – Fakten: Datenqualität </vt:lpstr>
      <vt:lpstr>AMICUS – Fakten: Ziele</vt:lpstr>
      <vt:lpstr>AMICUS – Abgaben: Einzug</vt:lpstr>
      <vt:lpstr>AMICUS – Fakten: Grundlagen</vt:lpstr>
      <vt:lpstr>AMICUS – Fragen: Im Alltag</vt:lpstr>
      <vt:lpstr>AMICUS – Fragen: Umsetzungswünsche?</vt:lpstr>
      <vt:lpstr>AMICUS – Fakten: Danke!</vt:lpstr>
      <vt:lpstr>AMICUS – Fakten: Haben Sie Fragen?</vt:lpstr>
      <vt:lpstr>Vielen Dank für Ihre Aufmerksamkeit</vt:lpstr>
    </vt:vector>
  </TitlesOfParts>
  <Company>Kanton Solothurn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Bürgi Tschan Doris</dc:creator>
  <cp:lastModifiedBy>Barth Gaston</cp:lastModifiedBy>
  <cp:revision>84</cp:revision>
  <cp:lastPrinted>2013-10-02T11:11:57Z</cp:lastPrinted>
  <dcterms:created xsi:type="dcterms:W3CDTF">2016-10-28T14:27:45Z</dcterms:created>
  <dcterms:modified xsi:type="dcterms:W3CDTF">2016-11-11T15:20:29Z</dcterms:modified>
</cp:coreProperties>
</file>